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2062792" y="3357562"/>
            <a:ext cx="6400800" cy="1752599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2207747" y="1332378"/>
            <a:ext cx="6482858" cy="144000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 bwMode="auto"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 bwMode="auto">
            <a:xfrm>
              <a:off x="2214546" y="1490779"/>
              <a:ext cx="6429600" cy="18000"/>
            </a:xfrm>
            <a:prstGeom prst="rect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600200"/>
            <a:ext cx="8229600" cy="4829196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215206" y="274638"/>
            <a:ext cx="1471593" cy="6154758"/>
          </a:xfrm>
        </p:spPr>
        <p:txBody>
          <a:bodyPr vert="eaVert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686568" cy="615475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/>
          <p:nvPr/>
        </p:nvGrpSpPr>
        <p:grpSpPr bwMode="auto">
          <a:xfrm>
            <a:off x="2207747" y="1332378"/>
            <a:ext cx="6482858" cy="144000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 bwMode="auto"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 bwMode="auto">
            <a:xfrm>
              <a:off x="2214546" y="1490779"/>
              <a:ext cx="6429600" cy="18000"/>
            </a:xfrm>
            <a:prstGeom prst="rect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 bwMode="auto">
          <a:xfrm>
            <a:off x="2207747" y="1332378"/>
            <a:ext cx="6482858" cy="144000"/>
            <a:chOff x="2214546" y="1427612"/>
            <a:chExt cx="6482858" cy="144000"/>
          </a:xfrm>
        </p:grpSpPr>
        <p:sp>
          <p:nvSpPr>
            <p:cNvPr id="5" name="Chevron 8"/>
            <p:cNvSpPr/>
            <p:nvPr userDrawn="1"/>
          </p:nvSpPr>
          <p:spPr bwMode="auto"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Rectangle 9"/>
            <p:cNvSpPr/>
            <p:nvPr userDrawn="1"/>
          </p:nvSpPr>
          <p:spPr bwMode="auto">
            <a:xfrm>
              <a:off x="2214546" y="1490779"/>
              <a:ext cx="6429600" cy="18000"/>
            </a:xfrm>
            <a:prstGeom prst="rect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 bwMode="auto">
          <a:xfrm>
            <a:off x="2207747" y="1332378"/>
            <a:ext cx="6482858" cy="144000"/>
            <a:chOff x="2214546" y="1427612"/>
            <a:chExt cx="6482858" cy="144000"/>
          </a:xfrm>
        </p:grpSpPr>
        <p:sp>
          <p:nvSpPr>
            <p:cNvPr id="5" name="Chevron 10"/>
            <p:cNvSpPr/>
            <p:nvPr userDrawn="1"/>
          </p:nvSpPr>
          <p:spPr bwMode="auto"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Rectangle 11"/>
            <p:cNvSpPr/>
            <p:nvPr userDrawn="1"/>
          </p:nvSpPr>
          <p:spPr bwMode="auto">
            <a:xfrm>
              <a:off x="2214546" y="1490779"/>
              <a:ext cx="6429600" cy="18000"/>
            </a:xfrm>
            <a:prstGeom prst="rect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 bwMode="auto">
          <a:xfrm>
            <a:off x="2207747" y="1332378"/>
            <a:ext cx="6482858" cy="144000"/>
            <a:chOff x="2214546" y="1427612"/>
            <a:chExt cx="6482858" cy="144000"/>
          </a:xfrm>
        </p:grpSpPr>
        <p:sp>
          <p:nvSpPr>
            <p:cNvPr id="5" name="Chevron 6"/>
            <p:cNvSpPr/>
            <p:nvPr userDrawn="1"/>
          </p:nvSpPr>
          <p:spPr bwMode="auto"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/>
                </a:solidFill>
              </a:endParaRPr>
            </a:p>
          </p:txBody>
        </p:sp>
        <p:sp>
          <p:nvSpPr>
            <p:cNvPr id="6" name="Rectangle 7"/>
            <p:cNvSpPr/>
            <p:nvPr userDrawn="1"/>
          </p:nvSpPr>
          <p:spPr bwMode="auto">
            <a:xfrm>
              <a:off x="2214546" y="1490779"/>
              <a:ext cx="6429600" cy="18000"/>
            </a:xfrm>
            <a:prstGeom prst="rect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cap="all">
                <a:ln w="11430"/>
                <a:gradFill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cap="all">
                <a:ln w="11430"/>
                <a:gradFill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714348" y="612777"/>
            <a:ext cx="6858048" cy="4745051"/>
          </a:xfrm>
          <a:prstGeom prst="rect">
            <a:avLst/>
          </a:prstGeom>
          <a:ln w="38100" cap="flat" cmpd="sng" algn="ctr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defRPr/>
            </a:pPr>
            <a:endParaRPr lang="zh-CN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17"/>
          <p:cNvGrpSpPr/>
          <p:nvPr/>
        </p:nvGrpSpPr>
        <p:grpSpPr bwMode="auto"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6" name="Group 16"/>
            <p:cNvGrpSpPr/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7" name="Freeform 9"/>
              <p:cNvSpPr/>
              <p:nvPr userDrawn="1"/>
            </p:nvSpPr>
            <p:spPr bwMode="auto"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 extrusionOk="0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/>
              </a:p>
            </p:txBody>
          </p:sp>
          <p:sp>
            <p:nvSpPr>
              <p:cNvPr id="8" name="Freeform 10"/>
              <p:cNvSpPr/>
              <p:nvPr userDrawn="1"/>
            </p:nvSpPr>
            <p:spPr bwMode="auto"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 extrusionOk="0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/>
              </a:p>
            </p:txBody>
          </p:sp>
        </p:grpSp>
        <p:grpSp>
          <p:nvGrpSpPr>
            <p:cNvPr id="9" name="Group 15"/>
            <p:cNvGrpSpPr/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0" name="Chevron 11"/>
              <p:cNvSpPr/>
              <p:nvPr userDrawn="1"/>
            </p:nvSpPr>
            <p:spPr bwMode="auto"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2"/>
              <p:cNvSpPr/>
              <p:nvPr userDrawn="1"/>
            </p:nvSpPr>
            <p:spPr bwMode="auto"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evron 13"/>
              <p:cNvSpPr/>
              <p:nvPr userDrawn="1"/>
            </p:nvSpPr>
            <p:spPr bwMode="auto"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AF463A-BC7C-46EE-9F1E-7F377CCA4891}" type="datetimeFigureOut">
              <a:rPr lang="en-US"/>
              <a:t>8/19/2021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>
        <a:spcBef>
          <a:spcPts val="0"/>
        </a:spcBef>
        <a:buNone/>
        <a:defRPr lang="zh-CN" sz="4400" b="1">
          <a:ln w="11430"/>
          <a:gradFill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>
        <a:spcBef>
          <a:spcPts val="0"/>
        </a:spcBef>
        <a:buClr>
          <a:schemeClr val="tx2"/>
        </a:buClr>
        <a:buSzPct val="50000"/>
        <a:buFont typeface="Wingdings 2"/>
        <a:buChar char="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buClr>
          <a:schemeClr val="tx2"/>
        </a:buClr>
        <a:buSzPct val="60000"/>
        <a:buFont typeface="Wingdings 2"/>
        <a:buChar char="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buClr>
          <a:schemeClr val="tx2"/>
        </a:buClr>
        <a:buSzPct val="60000"/>
        <a:buFont typeface="Wingdings 2"/>
        <a:buChar char="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buClr>
          <a:schemeClr val="tx2"/>
        </a:buClr>
        <a:buSzPct val="60000"/>
        <a:buFont typeface="Wingdings 2"/>
        <a:buChar char="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buClr>
          <a:schemeClr val="tx2"/>
        </a:buClr>
        <a:buSzPct val="60000"/>
        <a:buFont typeface="Wingdings 2"/>
        <a:buChar char="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609600"/>
            <a:ext cx="7467600" cy="24384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/>
              <a:t>Тема: Хроническая почечная недостаточность</a:t>
            </a:r>
            <a:br>
              <a:rPr lang="ru-RU" sz="4800"/>
            </a:br>
            <a:endParaRPr lang="ru-RU" sz="48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http://tribune.com.ng/sat/images/stories/feb2010/kidney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81000" y="3048000"/>
            <a:ext cx="370332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Механизмы повреждающего действия внутриклубочковой гипертонии на почки: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5" name="Выноска со стрелкой вправо 3"/>
          <p:cNvSpPr/>
          <p:nvPr/>
        </p:nvSpPr>
        <p:spPr bwMode="auto">
          <a:xfrm>
            <a:off x="152400" y="1828800"/>
            <a:ext cx="2286000" cy="3886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ru-RU"/>
              <a:t> гидродинамическое повреждение стенки капилляров клубочков,</a:t>
            </a:r>
            <a:endParaRPr/>
          </a:p>
        </p:txBody>
      </p:sp>
      <p:sp>
        <p:nvSpPr>
          <p:cNvPr id="6" name="Выноска со стрелкой вправо 4"/>
          <p:cNvSpPr/>
          <p:nvPr/>
        </p:nvSpPr>
        <p:spPr bwMode="auto">
          <a:xfrm>
            <a:off x="2362199" y="1828800"/>
            <a:ext cx="2514600" cy="3962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усиление протеинурии, прохождения макромолекул через мезангий, а также повышение содержания ангиотензина II, эндотелина I </a:t>
            </a:r>
          </a:p>
        </p:txBody>
      </p:sp>
      <p:sp>
        <p:nvSpPr>
          <p:cNvPr id="7" name="Выноска со стрелкой вправо 5"/>
          <p:cNvSpPr/>
          <p:nvPr/>
        </p:nvSpPr>
        <p:spPr bwMode="auto">
          <a:xfrm>
            <a:off x="4800600" y="1752599"/>
            <a:ext cx="2133600" cy="4114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приводят к активации макрофагов и моноцитов, экспрессии широкого спектра цитокинов - факторов роста,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934200" y="1752599"/>
            <a:ext cx="19812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активация почечных фибробластов, фибропластическая трансформация дифференцированных клеток, накопление компонентов внеклеточного матрикса, т.е. развивается нефросклероз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"/>
            <a:ext cx="8229600" cy="5897563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 b="1"/>
              <a:t>Стадии ХПН (Лопаткин, Кучинский, 1972):</a:t>
            </a:r>
            <a:endParaRPr/>
          </a:p>
          <a:p>
            <a:pPr>
              <a:buNone/>
              <a:defRPr/>
            </a:pPr>
            <a:r>
              <a:rPr lang="ru-RU"/>
              <a:t>1) начальная (латентная);</a:t>
            </a:r>
            <a:endParaRPr/>
          </a:p>
          <a:p>
            <a:pPr>
              <a:buNone/>
              <a:defRPr/>
            </a:pPr>
            <a:r>
              <a:rPr lang="ru-RU"/>
              <a:t>2) компенсированная;</a:t>
            </a:r>
            <a:endParaRPr/>
          </a:p>
          <a:p>
            <a:pPr>
              <a:buNone/>
              <a:defRPr/>
            </a:pPr>
            <a:r>
              <a:rPr lang="ru-RU"/>
              <a:t>3) интермиттирующая;</a:t>
            </a:r>
            <a:endParaRPr/>
          </a:p>
          <a:p>
            <a:pPr>
              <a:buNone/>
              <a:defRPr/>
            </a:pPr>
            <a:r>
              <a:rPr lang="ru-RU"/>
              <a:t>4) терминальная.</a:t>
            </a:r>
            <a:endParaRPr/>
          </a:p>
          <a:p>
            <a:pPr>
              <a:buNone/>
              <a:defRPr/>
            </a:pPr>
            <a:r>
              <a:rPr lang="ru-RU" b="1"/>
              <a:t>Классификация ВОЗ:</a:t>
            </a:r>
            <a:endParaRPr/>
          </a:p>
          <a:p>
            <a:pPr>
              <a:defRPr/>
            </a:pPr>
            <a:r>
              <a:rPr lang="ru-RU"/>
              <a:t>начальная стадия (I) - снижение СКФ до 40-60 мл/мин;</a:t>
            </a:r>
            <a:endParaRPr/>
          </a:p>
          <a:p>
            <a:pPr>
              <a:defRPr/>
            </a:pPr>
            <a:r>
              <a:rPr lang="ru-RU"/>
              <a:t>консервативная стадия (II) - снижение СКФ до 15-40 мл/мин;</a:t>
            </a:r>
            <a:endParaRPr/>
          </a:p>
          <a:p>
            <a:pPr>
              <a:defRPr/>
            </a:pPr>
            <a:r>
              <a:rPr lang="ru-RU"/>
              <a:t>терминальная стадия (III) - снижение СКФ ниже 15-20 мл/мин.</a:t>
            </a:r>
            <a:endParaRPr/>
          </a:p>
          <a:p>
            <a:pPr>
              <a:buNone/>
              <a:defRPr/>
            </a:pPr>
            <a:r>
              <a:rPr lang="ru-RU"/>
              <a:t>"Уремические токсины":</a:t>
            </a:r>
            <a:endParaRPr/>
          </a:p>
          <a:p>
            <a:pPr>
              <a:buNone/>
              <a:defRPr/>
            </a:pPr>
            <a:r>
              <a:rPr lang="ru-RU"/>
              <a:t>мочевина, креатинин, мочевая кислота, метилгуанин, индикан-фенол,"средние молекулы", и др.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"/>
            <a:ext cx="8229600" cy="5897563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b="1"/>
              <a:t>Стадии заболевания:</a:t>
            </a:r>
            <a:endParaRPr/>
          </a:p>
          <a:p>
            <a:pPr>
              <a:buNone/>
              <a:defRPr/>
            </a:pPr>
            <a:r>
              <a:rPr lang="ru-RU"/>
              <a:t> ХПН I: поражение почек с нормальной или повышенной СКФ (скоростью клубочковой фильтрации) (90 мл/мин/1,73 м2). Хронической почечной недостаточности нет;</a:t>
            </a:r>
            <a:br>
              <a:rPr lang="ru-RU"/>
            </a:br>
            <a:endParaRPr lang="ru-RU"/>
          </a:p>
          <a:p>
            <a:pPr>
              <a:buNone/>
              <a:defRPr/>
            </a:pPr>
            <a:r>
              <a:rPr lang="ru-RU"/>
              <a:t>ХПН ІІ: поражение почек с умеренным снижением СКФ (60-89 мл/мин/1,73 м2). Начальная стадия ХПН.</a:t>
            </a:r>
            <a:br>
              <a:rPr lang="ru-RU"/>
            </a:br>
            <a:endParaRPr lang="ru-RU"/>
          </a:p>
          <a:p>
            <a:pPr>
              <a:buNone/>
              <a:defRPr/>
            </a:pPr>
            <a:r>
              <a:rPr lang="ru-RU"/>
              <a:t>ХПН ІІІ: поражение почек со средней степенью снижения СКФ (30-59 мл/мин/1,73 м2). ХПН компенсированная;</a:t>
            </a:r>
            <a:br>
              <a:rPr lang="ru-RU"/>
            </a:br>
            <a:endParaRPr lang="ru-RU"/>
          </a:p>
          <a:p>
            <a:pPr>
              <a:buNone/>
              <a:defRPr/>
            </a:pPr>
            <a:r>
              <a:rPr lang="ru-RU"/>
              <a:t>ХПН ІV: поражение почек со значительной степенью снижения СКФ (15-29 мл/мин/1,73 м2). ХПН декомпенсированная (не компенсируется);</a:t>
            </a:r>
            <a:br>
              <a:rPr lang="ru-RU"/>
            </a:br>
            <a:endParaRPr lang="ru-RU"/>
          </a:p>
          <a:p>
            <a:pPr>
              <a:buNone/>
              <a:defRPr/>
            </a:pPr>
            <a:r>
              <a:rPr lang="ru-RU"/>
              <a:t>ХПН V: поражение почек с терминальной  ХПН (&lt; 15 мл/мин/1,73 м2).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Клиника: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b="1"/>
              <a:t>Стадия I:</a:t>
            </a:r>
            <a:endParaRPr/>
          </a:p>
          <a:p>
            <a:pPr>
              <a:buNone/>
              <a:defRPr/>
            </a:pPr>
            <a:r>
              <a:rPr lang="ru-RU"/>
              <a:t>Возможна полиурия, умеренная анемия, в 40-50% случаев - артериальная гипертензия.</a:t>
            </a:r>
            <a:endParaRPr/>
          </a:p>
          <a:p>
            <a:pPr>
              <a:defRPr/>
            </a:pPr>
            <a:r>
              <a:rPr lang="ru-RU" b="1"/>
              <a:t>Стадия II:</a:t>
            </a:r>
            <a:endParaRPr/>
          </a:p>
          <a:p>
            <a:pPr>
              <a:buNone/>
              <a:defRPr/>
            </a:pPr>
            <a:r>
              <a:rPr lang="ru-RU"/>
              <a:t>Слабость, снижение трудоспособности, полиурия (надо же выводить шлаки) с никтурией, у большинства - артериальная гипертензия и анемия.</a:t>
            </a:r>
            <a:endParaRPr/>
          </a:p>
          <a:p>
            <a:pPr>
              <a:defRPr/>
            </a:pPr>
            <a:r>
              <a:rPr lang="ru-RU" b="1"/>
              <a:t>Стадия III:</a:t>
            </a:r>
            <a:endParaRPr/>
          </a:p>
          <a:p>
            <a:pPr>
              <a:buNone/>
              <a:defRPr/>
            </a:pPr>
            <a:r>
              <a:rPr lang="ru-RU"/>
              <a:t>Олигурия, выраженные проявления уремии с тяжелыми нарушениями водно-электролитного обмена и кислотно-основного гомеостаза, поражением ПНС и ЦНС, миокарда,…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Жалобы: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5257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/>
              <a:t>В начальной стадии - клиническая картина определяется основным заболеванием, при этом на первый план выступают общая слабость, повышенная утомляемость, снижение трудоспособности.</a:t>
            </a:r>
            <a:endParaRPr/>
          </a:p>
          <a:p>
            <a:pPr>
              <a:buNone/>
              <a:defRPr/>
            </a:pPr>
            <a:r>
              <a:rPr lang="ru-RU"/>
              <a:t>При объективном исследовании выявляются бледность кожных покровов, желтоватый оттенок кожи (задержка урохрома), "синяки".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Picture 2" descr="http://www.monopolik.ru/images/slabost-organizma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629400" y="533400"/>
            <a:ext cx="1905000" cy="1428750"/>
          </a:xfrm>
          <a:prstGeom prst="rect">
            <a:avLst/>
          </a:prstGeom>
          <a:noFill/>
        </p:spPr>
      </p:pic>
      <p:pic>
        <p:nvPicPr>
          <p:cNvPr id="7" name="Picture 4" descr="http://science.compulenta.ru/upload/iblock/7da/c0024750-anaemia-sp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629400" y="1981200"/>
            <a:ext cx="1905000" cy="2314575"/>
          </a:xfrm>
          <a:prstGeom prst="rect">
            <a:avLst/>
          </a:prstGeom>
          <a:noFill/>
        </p:spPr>
      </p:pic>
      <p:pic>
        <p:nvPicPr>
          <p:cNvPr id="8" name="Picture 6" descr="http://www.centrplastiki.ru/img/botox_s0804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629400" y="4343400"/>
            <a:ext cx="1838227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"/>
            <a:ext cx="5791200" cy="58975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/>
              <a:t>В терминальную стадию частым является </a:t>
            </a:r>
            <a:endParaRPr/>
          </a:p>
          <a:p>
            <a:pPr>
              <a:buNone/>
              <a:defRPr/>
            </a:pPr>
            <a:r>
              <a:rPr lang="ru-RU"/>
              <a:t>    -кожный зуд, связанный с выделением через кожу кристаллов мочевины, которая иногда видна в виде своеобразного уремического "инея". </a:t>
            </a:r>
            <a:endParaRPr/>
          </a:p>
          <a:p>
            <a:pPr>
              <a:buNone/>
              <a:defRPr/>
            </a:pPr>
            <a:r>
              <a:rPr lang="ru-RU"/>
              <a:t>   -Из-за раздражения кожи и слизистых часто возникают гнойничковые заболевания. </a:t>
            </a:r>
            <a:endParaRPr/>
          </a:p>
          <a:p>
            <a:pPr>
              <a:buNone/>
              <a:defRPr/>
            </a:pPr>
            <a:r>
              <a:rPr lang="ru-RU"/>
              <a:t>   -На коже нередко отмечают следы расчесов. -С задержкой "уремических токсинов" связаны парестезии, носовые кровотечения, кровотечения из десен, желудочно-кишечные, маточные, подкожные геморрагии.</a:t>
            </a:r>
          </a:p>
        </p:txBody>
      </p:sp>
      <p:pic>
        <p:nvPicPr>
          <p:cNvPr id="5" name="Picture 2" descr="http://complemed.dn.ua/images/16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400800" y="0"/>
            <a:ext cx="2590800" cy="1762126"/>
          </a:xfrm>
          <a:prstGeom prst="rect">
            <a:avLst/>
          </a:prstGeom>
          <a:noFill/>
        </p:spPr>
      </p:pic>
      <p:pic>
        <p:nvPicPr>
          <p:cNvPr id="6" name="Picture 4" descr="http://www.happydoctor.ru/img/807_4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858000" y="1828800"/>
            <a:ext cx="2068364" cy="2514600"/>
          </a:xfrm>
          <a:prstGeom prst="rect">
            <a:avLst/>
          </a:prstGeom>
          <a:noFill/>
        </p:spPr>
      </p:pic>
      <p:pic>
        <p:nvPicPr>
          <p:cNvPr id="7" name="Picture 6" descr="http://bursatupbebekmerkezi.com/UserFiles/images/74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858000" y="4419600"/>
            <a:ext cx="2077593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"/>
            <a:ext cx="5257800" cy="58975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Опорно-двигательный аппарат:</a:t>
            </a:r>
            <a:endParaRPr/>
          </a:p>
          <a:p>
            <a:pPr>
              <a:defRPr/>
            </a:pPr>
            <a:r>
              <a:rPr lang="ru-RU"/>
              <a:t>Боли в костях (остеомаляция, остеосклероз);</a:t>
            </a:r>
            <a:endParaRPr/>
          </a:p>
          <a:p>
            <a:pPr>
              <a:defRPr/>
            </a:pPr>
            <a:r>
              <a:rPr lang="ru-RU"/>
              <a:t>Вторичная подагра с типичными приступами артрита, подагрический палец - поражение первого плюснево-фалангового сустава;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Picture 2" descr="http://vestnik.rncrr.ru/vestnik/v10/papers/zharcov_v10.files/image020.g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172200" y="304800"/>
            <a:ext cx="2514600" cy="3273317"/>
          </a:xfrm>
          <a:prstGeom prst="rect">
            <a:avLst/>
          </a:prstGeom>
          <a:noFill/>
        </p:spPr>
      </p:pic>
      <p:pic>
        <p:nvPicPr>
          <p:cNvPr id="6" name="Picture 4" descr="http://drloginov.ru/images/podagra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19800" y="4038600"/>
            <a:ext cx="2624723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52400"/>
            <a:ext cx="5791200" cy="5973763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/>
              <a:t>Нервная система:</a:t>
            </a:r>
            <a:endParaRPr/>
          </a:p>
          <a:p>
            <a:pPr>
              <a:defRPr/>
            </a:pPr>
            <a:r>
              <a:rPr lang="ru-RU"/>
              <a:t>Больные угнетены, характерна частая смена настроения, могут быть подергивания мышц, иногда болезненные судороги икроножных мышц. Со временем усиливается слабость, сонливость, утомляемость, апатия (уремическая энцефалопатия).</a:t>
            </a:r>
            <a:endParaRPr/>
          </a:p>
          <a:p>
            <a:pPr>
              <a:defRPr/>
            </a:pPr>
            <a:r>
              <a:rPr lang="ru-RU"/>
              <a:t>В терминальной стадии могут быть тяжелые полинейропатии с болевым и дистрофическим синдромами, судорожные подергивания, энцефалопатия вплоть до развития уремической комы, с большим шумным ацидотическим дыханием (дыхание Куссмауля). Иногда развивается тяжелая миопатия. На фоне злокачественной гипертензии (до 90%) могут развиться церебральные инсульты.</a:t>
            </a:r>
          </a:p>
        </p:txBody>
      </p:sp>
      <p:pic>
        <p:nvPicPr>
          <p:cNvPr id="5" name="Picture 2" descr="http://www.happydoctor.ru/img/807_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19800" y="228600"/>
            <a:ext cx="2968830" cy="2286000"/>
          </a:xfrm>
          <a:prstGeom prst="rect">
            <a:avLst/>
          </a:prstGeom>
          <a:noFill/>
        </p:spPr>
      </p:pic>
      <p:pic>
        <p:nvPicPr>
          <p:cNvPr id="6" name="Picture 4" descr="http://www.medchitalka.ru/pics/1247_792116136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324600" y="2667000"/>
            <a:ext cx="2563738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"/>
            <a:ext cx="4800600" cy="5897563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/>
              <a:t>Система дыхания:</a:t>
            </a:r>
            <a:endParaRPr/>
          </a:p>
          <a:p>
            <a:pPr>
              <a:defRPr/>
            </a:pPr>
            <a:r>
              <a:rPr lang="ru-RU"/>
              <a:t>Ларингиты, трахеиты, бронхиты, пневмонии, уремический пневмонит и плеврит, нефрогенный отек легких. Характерны одышка, приступы удушья (ОЛЖН). В таких случаях на рентгенограмме - "уремический отек легких" в виде бабочки.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Picture 2" descr="http://www.dreamocean.info/images/2011-10-07/xarakternaya-rentgenologicheskaya-kartina_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181600" y="3657600"/>
            <a:ext cx="3810000" cy="2438400"/>
          </a:xfrm>
          <a:prstGeom prst="rect">
            <a:avLst/>
          </a:prstGeom>
          <a:noFill/>
        </p:spPr>
      </p:pic>
      <p:pic>
        <p:nvPicPr>
          <p:cNvPr id="6" name="Picture 4" descr="http://medarticle.moslek.ru/images/35436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486400" y="6096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52400"/>
            <a:ext cx="6019800" cy="5973763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/>
              <a:t>Сердечно-сосудистая система:</a:t>
            </a:r>
            <a:endParaRPr/>
          </a:p>
          <a:p>
            <a:pPr>
              <a:defRPr/>
            </a:pPr>
            <a:r>
              <a:rPr lang="ru-RU"/>
              <a:t>Проявления гипертензивного синдрома (неприятные ощущения в области сердца, головная боль, головокружение, признаки ЛЖН от одышки до кардиальной астмы). Уремические миокардиты, перикардиты, болевой синдром, типичный для стенокардии, вплоть до развития инфаркта миокарда.</a:t>
            </a:r>
            <a:endParaRPr/>
          </a:p>
          <a:p>
            <a:pPr>
              <a:defRPr/>
            </a:pPr>
            <a:r>
              <a:rPr lang="ru-RU"/>
              <a:t>В терминальной стадии развивается перикардит, фибринозный или выпотной, проявляющийся выраженными загрудинными болями, одышкой, "уремическим шумом" трения перикарда, ранее называвшимся "похоронным маршем уремика".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Picture 2" descr="http://zdravonews.ru/media/2011/12/78761645_Golovnaya_bol1-e132282652114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248400" y="228600"/>
            <a:ext cx="2743200" cy="2057400"/>
          </a:xfrm>
          <a:prstGeom prst="rect">
            <a:avLst/>
          </a:prstGeom>
          <a:noFill/>
        </p:spPr>
      </p:pic>
      <p:sp>
        <p:nvSpPr>
          <p:cNvPr id="6" name="AutoShape 4" descr="http://img1.liveinternet.ru/images/attach/c/2/73/164/73164207_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" name="Picture 6" descr="http://malahov-plus.com/uploads/forum/images/2010-07/127915726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553200" y="2743200"/>
            <a:ext cx="2402043" cy="2971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Введение: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i="1"/>
              <a:t>Хроническая почечная недостаточность </a:t>
            </a:r>
            <a:r>
              <a:rPr lang="ru-RU"/>
              <a:t>- симптомокомплекс, развивающийся в результате прогрессирующей гибели нефронов как результат практически любого хронического заболевания почек. Данное состояние характеризуется постепенным ухудшением функциональных способностей почек и связанными с этим нарушениями жизнедеятельности.</a:t>
            </a:r>
            <a:endParaRPr/>
          </a:p>
          <a:p>
            <a:pPr>
              <a:defRPr/>
            </a:pPr>
            <a:r>
              <a:rPr lang="ru-RU"/>
              <a:t>В настоящее время хроническая почечная недостаточность находится на 11-м месте среди причин летальности.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"/>
            <a:ext cx="5334000" cy="617220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/>
              <a:t>Желудочно-кишечный тракт:</a:t>
            </a:r>
            <a:endParaRPr/>
          </a:p>
          <a:p>
            <a:pPr>
              <a:defRPr/>
            </a:pPr>
            <a:r>
              <a:rPr lang="ru-RU"/>
              <a:t>Извращение вкуса, отвращение к пище, тошнота, неукротимая рвота, икота, желудочно-кишечные кровотечения, поносы (реже запоры), стоматит, глоссит, хейлит, выделительный гастрит, дуоденит, энтероколит.</a:t>
            </a:r>
            <a:endParaRPr/>
          </a:p>
          <a:p>
            <a:pPr>
              <a:defRPr/>
            </a:pPr>
            <a:r>
              <a:rPr lang="ru-RU"/>
              <a:t>В терминальной стадии - аммиачный запах изо рта, повышение слюноотделения, изъязвления слизистой рта.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Picture 4" descr="http://internetvrach.ru/wp-content/uploads/2011/06/heludochno-kishechnyie-krovotecheniya-e132878746411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867399" y="609600"/>
            <a:ext cx="2913527" cy="2286000"/>
          </a:xfrm>
          <a:prstGeom prst="rect">
            <a:avLst/>
          </a:prstGeom>
          <a:noFill/>
        </p:spPr>
      </p:pic>
      <p:pic>
        <p:nvPicPr>
          <p:cNvPr id="6" name="Picture 6" descr="http://mishutka44.ru/uploads/posts/2012-01/1327858821_stomatit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248400" y="3200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381000"/>
            <a:ext cx="5181600" cy="57451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Эндокринная система:</a:t>
            </a:r>
            <a:endParaRPr/>
          </a:p>
          <a:p>
            <a:pPr>
              <a:defRPr/>
            </a:pPr>
            <a:r>
              <a:rPr lang="ru-RU"/>
              <a:t>Импотенция, аменорея, гинекомастия и др. (из-за задержки пролактина).</a:t>
            </a:r>
            <a:endParaRPr/>
          </a:p>
          <a:p>
            <a:pPr>
              <a:defRPr/>
            </a:pPr>
            <a:r>
              <a:rPr lang="ru-RU"/>
              <a:t>Наибольшей степени выраженности вышеописанные симптомы достигают в терминальной стадии - УРЕМИИ.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Picture 2" descr="http://www.raut.ru/files/tato/april/my/79_gynekomast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38800" y="533400"/>
            <a:ext cx="2857500" cy="1905000"/>
          </a:xfrm>
          <a:prstGeom prst="rect">
            <a:avLst/>
          </a:prstGeom>
          <a:noFill/>
        </p:spPr>
      </p:pic>
      <p:pic>
        <p:nvPicPr>
          <p:cNvPr id="6" name="Picture 4" descr="http://www.nedug.ru/common/data/pub/images/articles/76222/norma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791200" y="2743200"/>
            <a:ext cx="2952750" cy="3044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  <a:defRPr/>
            </a:pPr>
            <a:r>
              <a:rPr lang="ru-RU" b="1"/>
              <a:t>Суточный диурез:</a:t>
            </a:r>
            <a:endParaRPr/>
          </a:p>
          <a:p>
            <a:pPr>
              <a:defRPr/>
            </a:pPr>
            <a:r>
              <a:rPr lang="ru-RU"/>
              <a:t>в начальной стадии нормальный или несколько повышен,</a:t>
            </a:r>
            <a:endParaRPr/>
          </a:p>
          <a:p>
            <a:pPr>
              <a:defRPr/>
            </a:pPr>
            <a:r>
              <a:rPr lang="ru-RU"/>
              <a:t>в интермиттирующей стадии - полиурия (2,5 и более л/сут со сниженным удельным весом),</a:t>
            </a:r>
            <a:endParaRPr/>
          </a:p>
          <a:p>
            <a:pPr>
              <a:defRPr/>
            </a:pPr>
            <a:r>
              <a:rPr lang="ru-RU"/>
              <a:t>в терминальной стадии - олиго - и анурия.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Диагностика:</a:t>
            </a:r>
            <a:br>
              <a:rPr lang="ru-RU"/>
            </a:b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/>
              <a:t>1. ОА крови, мочи.</a:t>
            </a:r>
            <a:endParaRPr/>
          </a:p>
          <a:p>
            <a:pPr>
              <a:defRPr/>
            </a:pPr>
            <a:r>
              <a:rPr lang="ru-RU"/>
              <a:t>2. Суточный диурез и количество выпитой жидкости.</a:t>
            </a:r>
            <a:endParaRPr/>
          </a:p>
          <a:p>
            <a:pPr>
              <a:defRPr/>
            </a:pPr>
            <a:r>
              <a:rPr lang="ru-RU"/>
              <a:t>3. Анализ мочи по Зимницкому, Нечипоренко.</a:t>
            </a:r>
            <a:endParaRPr/>
          </a:p>
          <a:p>
            <a:pPr>
              <a:defRPr/>
            </a:pPr>
            <a:r>
              <a:rPr lang="ru-RU"/>
              <a:t>4. БАК. общий белок, белковые фракции, мочевина, креатинин,</a:t>
            </a:r>
            <a:endParaRPr/>
          </a:p>
          <a:p>
            <a:pPr>
              <a:defRPr/>
            </a:pPr>
            <a:r>
              <a:rPr lang="ru-RU"/>
              <a:t>билирубин, трансаминазы, калий, кальций, натрий,</a:t>
            </a:r>
            <a:endParaRPr/>
          </a:p>
          <a:p>
            <a:pPr>
              <a:defRPr/>
            </a:pPr>
            <a:r>
              <a:rPr lang="ru-RU"/>
              <a:t>хлориды, кислотно-щелочное равновесие.</a:t>
            </a:r>
            <a:endParaRPr/>
          </a:p>
          <a:p>
            <a:pPr>
              <a:defRPr/>
            </a:pPr>
            <a:r>
              <a:rPr lang="ru-RU"/>
              <a:t>5 Радиоизотопная ренография и сканирование почек.</a:t>
            </a:r>
            <a:endParaRPr/>
          </a:p>
          <a:p>
            <a:pPr>
              <a:defRPr/>
            </a:pPr>
            <a:r>
              <a:rPr lang="ru-RU"/>
              <a:t>6 Ультразвуковое сканирование почек.</a:t>
            </a:r>
            <a:endParaRPr/>
          </a:p>
          <a:p>
            <a:pPr>
              <a:defRPr/>
            </a:pPr>
            <a:r>
              <a:rPr lang="ru-RU"/>
              <a:t>7. Исследование глазного дна.</a:t>
            </a:r>
            <a:endParaRPr/>
          </a:p>
          <a:p>
            <a:pPr>
              <a:defRPr/>
            </a:pPr>
            <a:r>
              <a:rPr lang="ru-RU"/>
              <a:t>8. Электрокардиография.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52400"/>
            <a:ext cx="5867399" cy="5973763"/>
          </a:xfrm>
        </p:spPr>
        <p:txBody>
          <a:bodyPr/>
          <a:lstStyle/>
          <a:p>
            <a:pPr>
              <a:buNone/>
              <a:defRPr/>
            </a:pPr>
            <a:r>
              <a:rPr lang="ru-RU"/>
              <a:t>Кровь:</a:t>
            </a:r>
            <a:endParaRPr/>
          </a:p>
          <a:p>
            <a:pPr>
              <a:defRPr/>
            </a:pPr>
            <a:r>
              <a:rPr lang="ru-RU"/>
              <a:t>- постепенно нарастающая анемия;</a:t>
            </a:r>
            <a:endParaRPr/>
          </a:p>
          <a:p>
            <a:pPr>
              <a:defRPr/>
            </a:pPr>
            <a:r>
              <a:rPr lang="ru-RU"/>
              <a:t>- токсический лейкоцитоз со сдвигом влево;</a:t>
            </a:r>
            <a:endParaRPr/>
          </a:p>
          <a:p>
            <a:pPr>
              <a:defRPr/>
            </a:pPr>
            <a:r>
              <a:rPr lang="ru-RU"/>
              <a:t>- снижение числа тромбоцитов и их способности к агрегации;</a:t>
            </a:r>
            <a:endParaRPr/>
          </a:p>
          <a:p>
            <a:pPr>
              <a:defRPr/>
            </a:pPr>
            <a:r>
              <a:rPr lang="ru-RU"/>
              <a:t>- ускоренная СОЭ в различной степени.</a:t>
            </a:r>
          </a:p>
        </p:txBody>
      </p:sp>
      <p:pic>
        <p:nvPicPr>
          <p:cNvPr id="5" name="Picture 2" descr="http://belriem.org/wp-content/uploads/2011/08/12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477000" y="228600"/>
            <a:ext cx="2516733" cy="1676400"/>
          </a:xfrm>
          <a:prstGeom prst="rect">
            <a:avLst/>
          </a:prstGeom>
          <a:noFill/>
        </p:spPr>
      </p:pic>
      <p:pic>
        <p:nvPicPr>
          <p:cNvPr id="6" name="Picture 4" descr="http://www.elk-spb.ru/img/base_product/160/1_origina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467600" y="2057400"/>
            <a:ext cx="1401049" cy="2505074"/>
          </a:xfrm>
          <a:prstGeom prst="rect">
            <a:avLst/>
          </a:prstGeom>
          <a:noFill/>
        </p:spPr>
      </p:pic>
      <p:pic>
        <p:nvPicPr>
          <p:cNvPr id="7" name="Picture 6" descr="http://www.meddean.luc.edu/lumen/meded/mech/cases/case3/sld09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477000" y="4648200"/>
            <a:ext cx="2412999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"/>
            <a:ext cx="8229600" cy="5897563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/>
              <a:t>Анализ мочи:</a:t>
            </a:r>
            <a:endParaRPr/>
          </a:p>
          <a:p>
            <a:pPr>
              <a:buNone/>
              <a:defRPr/>
            </a:pPr>
            <a:r>
              <a:rPr lang="ru-RU"/>
              <a:t> </a:t>
            </a:r>
            <a:endParaRPr/>
          </a:p>
          <a:p>
            <a:pPr>
              <a:defRPr/>
            </a:pPr>
            <a:r>
              <a:rPr lang="ru-RU"/>
              <a:t>- вначале - изменения определяются основным заболеванием, но по мере прогрессирования они нивелируются;</a:t>
            </a:r>
            <a:endParaRPr/>
          </a:p>
          <a:p>
            <a:pPr>
              <a:defRPr/>
            </a:pPr>
            <a:r>
              <a:rPr lang="ru-RU"/>
              <a:t>- ранний симптом ХПН - снижение относительной плотности мочи до 1004-1011 независимо от величины диуреза;</a:t>
            </a:r>
            <a:endParaRPr/>
          </a:p>
          <a:p>
            <a:pPr>
              <a:defRPr/>
            </a:pPr>
            <a:r>
              <a:rPr lang="ru-RU"/>
              <a:t>- часто никтурия;</a:t>
            </a:r>
            <a:endParaRPr/>
          </a:p>
          <a:p>
            <a:pPr>
              <a:defRPr/>
            </a:pPr>
            <a:r>
              <a:rPr lang="ru-RU"/>
              <a:t>- прогрессивно снижается СКФ.</a:t>
            </a:r>
            <a:endParaRPr/>
          </a:p>
          <a:p>
            <a:pPr>
              <a:buNone/>
              <a:defRPr/>
            </a:pPr>
            <a:r>
              <a:rPr lang="ru-RU"/>
              <a:t>Чтобы отдифференцировать, какое заболевание привело к ХПН, нужно проанализировать предыдущие лабораторные данные, но в интермиттирующей и тем более в терминальной стадии этого сделать практически невозможно даже при биопсии.</a:t>
            </a:r>
            <a:endParaRPr/>
          </a:p>
          <a:p>
            <a:pPr>
              <a:buNone/>
              <a:defRPr/>
            </a:pPr>
            <a:r>
              <a:rPr lang="ru-RU"/>
              <a:t> 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"/>
            <a:ext cx="8229600" cy="5897563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ru-RU" b="1"/>
              <a:t>Скорость клубочковой фильтрации (СКФ) - основной показатель функции почек!</a:t>
            </a:r>
            <a:endParaRPr/>
          </a:p>
          <a:p>
            <a:pPr>
              <a:buNone/>
              <a:defRPr/>
            </a:pPr>
            <a:r>
              <a:rPr lang="ru-RU"/>
              <a:t>В среднем, колебания СКФ (по клиренсу эндогенного креатинина) составляют в норме 80-120 мл/мин при расчете на стандартную площадь тела - 1,73 м2. В клинической практике СКФ измеряется методом Реберга-Тареева. Для этого определяем концентрацию креатинина в сыворотке и в моче, собранной за СУТКИ, вычисляем минутный диурез, разделив общее количество мочи за сутки в мл на 1440 минут, и считаем по формуле:</a:t>
            </a:r>
            <a:endParaRPr/>
          </a:p>
          <a:p>
            <a:pPr>
              <a:buNone/>
              <a:defRPr/>
            </a:pPr>
            <a:r>
              <a:rPr lang="ru-RU"/>
              <a:t> </a:t>
            </a:r>
            <a:endParaRPr/>
          </a:p>
          <a:p>
            <a:pPr>
              <a:buNone/>
              <a:defRPr/>
            </a:pPr>
            <a:r>
              <a:rPr lang="ru-RU"/>
              <a:t>СКФ = [креатинин мочи (ммоль/л) * минутный диурез (мл/мин)] / креатинин крови (ммоль/л)</a:t>
            </a:r>
            <a:endParaRPr/>
          </a:p>
          <a:p>
            <a:pPr>
              <a:buNone/>
              <a:defRPr/>
            </a:pPr>
            <a:r>
              <a:rPr lang="ru-RU"/>
              <a:t> </a:t>
            </a:r>
            <a:endParaRPr/>
          </a:p>
          <a:p>
            <a:pPr>
              <a:buNone/>
              <a:defRPr/>
            </a:pPr>
            <a:r>
              <a:rPr lang="ru-RU"/>
              <a:t>Во избежание погрешностей, возникающих при сборе мочи, можно пользоваться формулой Cockroft-Gault:</a:t>
            </a:r>
            <a:endParaRPr/>
          </a:p>
          <a:p>
            <a:pPr>
              <a:buNone/>
              <a:defRPr/>
            </a:pPr>
            <a:r>
              <a:rPr lang="ru-RU"/>
              <a:t> </a:t>
            </a:r>
            <a:endParaRPr/>
          </a:p>
          <a:p>
            <a:pPr>
              <a:buNone/>
              <a:defRPr/>
            </a:pPr>
            <a:r>
              <a:rPr lang="ru-RU"/>
              <a:t>Для мужчин: СКФ = [1,23 * (140-возраст) * вес (кг)] / креатинин крови (мкмоль/л).</a:t>
            </a:r>
            <a:endParaRPr/>
          </a:p>
          <a:p>
            <a:pPr>
              <a:buNone/>
              <a:defRPr/>
            </a:pPr>
            <a:r>
              <a:rPr lang="ru-RU"/>
              <a:t> </a:t>
            </a:r>
            <a:endParaRPr/>
          </a:p>
          <a:p>
            <a:pPr>
              <a:buNone/>
              <a:defRPr/>
            </a:pPr>
            <a:r>
              <a:rPr lang="ru-RU"/>
              <a:t>Для женщин: СКФ = [1,05 * (140-возраст) * вес (кг)] / креатинин крови (мкмоль/л).</a:t>
            </a:r>
            <a:endParaRPr/>
          </a:p>
          <a:p>
            <a:pPr>
              <a:buNone/>
              <a:defRPr/>
            </a:pPr>
            <a:r>
              <a:rPr lang="ru-RU"/>
              <a:t> 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univer.com/Medical/Physiology/Img/24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9600" y="457199"/>
            <a:ext cx="7315200" cy="56034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152400" y="152400"/>
            <a:ext cx="8763000" cy="6324600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ru-RU"/>
              <a:t>Биохимия:</a:t>
            </a:r>
            <a:endParaRPr/>
          </a:p>
          <a:p>
            <a:pPr>
              <a:defRPr/>
            </a:pPr>
            <a:r>
              <a:rPr lang="ru-RU"/>
              <a:t>Повышение мочевины, креатинина, средних молекул, магния, фосфора, калия (в терминальную стадию), снижение уровня кальция;</a:t>
            </a:r>
            <a:endParaRPr/>
          </a:p>
          <a:p>
            <a:pPr>
              <a:defRPr/>
            </a:pPr>
            <a:r>
              <a:rPr lang="ru-RU"/>
              <a:t>При полиурии - гипокалиемия, метаболический ацидоз (более характерно для терминальной стадии); при олиго - или анурии - гиперкалиемия.</a:t>
            </a:r>
            <a:endParaRPr/>
          </a:p>
          <a:p>
            <a:pPr>
              <a:defRPr/>
            </a:pPr>
            <a:endParaRPr lang="ru-RU"/>
          </a:p>
          <a:p>
            <a:pPr>
              <a:buNone/>
              <a:defRPr/>
            </a:pPr>
            <a:r>
              <a:rPr lang="ru-RU"/>
              <a:t>ЭКГ:</a:t>
            </a:r>
            <a:endParaRPr/>
          </a:p>
          <a:p>
            <a:pPr>
              <a:defRPr/>
            </a:pPr>
            <a:r>
              <a:rPr lang="ru-RU"/>
              <a:t>- малый зубец Т и косовосходящая депрессия сегмента ST при уровне калия ниже 3,5 ммоль/л;</a:t>
            </a:r>
            <a:endParaRPr/>
          </a:p>
          <a:p>
            <a:pPr>
              <a:defRPr/>
            </a:pPr>
            <a:r>
              <a:rPr lang="ru-RU"/>
              <a:t>- высокий некоронарный зубец Т при уровне калия выше 7,0 ммоль/л.</a:t>
            </a:r>
            <a:endParaRPr/>
          </a:p>
          <a:p>
            <a:pPr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90600" y="148949"/>
            <a:ext cx="7010399" cy="642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Основные функции почек: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/>
              <a:t>регуляция водного и электролитного баланса;</a:t>
            </a:r>
            <a:endParaRPr/>
          </a:p>
          <a:p>
            <a:pPr>
              <a:defRPr/>
            </a:pPr>
            <a:r>
              <a:rPr lang="ru-RU"/>
              <a:t>регуляция кислотно-основного состояния (экскреция бикарбонатов и др.);</a:t>
            </a:r>
            <a:endParaRPr/>
          </a:p>
          <a:p>
            <a:pPr>
              <a:defRPr/>
            </a:pPr>
            <a:r>
              <a:rPr lang="ru-RU"/>
              <a:t>регуляция АД (за счет поддержания баланса воды, ионов натрия, синтеза ренина);</a:t>
            </a:r>
            <a:endParaRPr/>
          </a:p>
          <a:p>
            <a:pPr>
              <a:defRPr/>
            </a:pPr>
            <a:r>
              <a:rPr lang="ru-RU"/>
              <a:t>влияние на основной обмен;</a:t>
            </a:r>
            <a:endParaRPr/>
          </a:p>
          <a:p>
            <a:pPr>
              <a:defRPr/>
            </a:pPr>
            <a:r>
              <a:rPr lang="ru-RU"/>
              <a:t>экскреторная функция (выведение шлаков и др.);</a:t>
            </a:r>
            <a:endParaRPr/>
          </a:p>
          <a:p>
            <a:pPr>
              <a:defRPr/>
            </a:pPr>
            <a:r>
              <a:rPr lang="ru-RU"/>
              <a:t>выработка эритропоэтина;</a:t>
            </a:r>
            <a:endParaRPr/>
          </a:p>
          <a:p>
            <a:pPr>
              <a:defRPr/>
            </a:pPr>
            <a:r>
              <a:rPr lang="ru-RU"/>
              <a:t>влияние на обмен витамина Д и функцию паращитовидных желез;</a:t>
            </a:r>
            <a:endParaRPr/>
          </a:p>
          <a:p>
            <a:pPr>
              <a:defRPr/>
            </a:pPr>
            <a:r>
              <a:rPr lang="ru-RU"/>
              <a:t> влияние на гемостаз.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7200" y="1524000"/>
            <a:ext cx="82190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Лечение: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ru-RU" b="1"/>
              <a:t>1. Лечение ХПН в консервативной стадии</a:t>
            </a:r>
            <a:r>
              <a:rPr lang="ru-RU"/>
              <a:t/>
            </a:r>
            <a:br>
              <a:rPr lang="ru-RU"/>
            </a:br>
            <a:endParaRPr lang="ru-RU"/>
          </a:p>
          <a:p>
            <a:pPr>
              <a:buNone/>
              <a:defRPr/>
            </a:pPr>
            <a:r>
              <a:rPr lang="ru-RU"/>
              <a:t>Лечебная программа при ХПН в консервативной стадии.</a:t>
            </a:r>
            <a:br>
              <a:rPr lang="ru-RU"/>
            </a:br>
            <a:r>
              <a:rPr lang="ru-RU"/>
              <a:t>1. Лечение основного заболевания, приведшего к уремии.</a:t>
            </a:r>
            <a:br>
              <a:rPr lang="ru-RU"/>
            </a:br>
            <a:r>
              <a:rPr lang="ru-RU"/>
              <a:t>2. Режим.</a:t>
            </a:r>
            <a:br>
              <a:rPr lang="ru-RU"/>
            </a:br>
            <a:r>
              <a:rPr lang="ru-RU"/>
              <a:t>3. Лечебное питание.</a:t>
            </a:r>
            <a:br>
              <a:rPr lang="ru-RU"/>
            </a:br>
            <a:r>
              <a:rPr lang="ru-RU"/>
              <a:t>4. Адекватный прием жидкости (коррекция нарушений водного баланса).</a:t>
            </a:r>
            <a:br>
              <a:rPr lang="ru-RU"/>
            </a:br>
            <a:r>
              <a:rPr lang="ru-RU"/>
              <a:t>5. Коррекция нарушений электролитного обмена.</a:t>
            </a:r>
            <a:br>
              <a:rPr lang="ru-RU"/>
            </a:br>
            <a:r>
              <a:rPr lang="ru-RU"/>
              <a:t>6. Уменьшение задержки конечных продуктов белкового обмена (борьба с азотемией).</a:t>
            </a:r>
            <a:br>
              <a:rPr lang="ru-RU"/>
            </a:br>
            <a:r>
              <a:rPr lang="ru-RU"/>
              <a:t>7. Коррекция ацидоза.</a:t>
            </a:r>
            <a:br>
              <a:rPr lang="ru-RU"/>
            </a:br>
            <a:r>
              <a:rPr lang="ru-RU"/>
              <a:t>8. Лечение артериальной гипертензии.</a:t>
            </a:r>
            <a:br>
              <a:rPr lang="ru-RU"/>
            </a:br>
            <a:r>
              <a:rPr lang="ru-RU"/>
              <a:t>9. Лечение анемии.</a:t>
            </a:r>
            <a:br>
              <a:rPr lang="ru-RU"/>
            </a:br>
            <a:r>
              <a:rPr lang="ru-RU"/>
              <a:t>10. Лечение уремической остеодистрофии.</a:t>
            </a:r>
            <a:br>
              <a:rPr lang="ru-RU"/>
            </a:br>
            <a:r>
              <a:rPr lang="ru-RU"/>
              <a:t>11. Лечение инфекционных осложнений.</a:t>
            </a:r>
            <a:br>
              <a:rPr lang="ru-RU"/>
            </a:br>
            <a:endParaRPr lang="ru-RU"/>
          </a:p>
          <a:p>
            <a:pPr>
              <a:buNone/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52400"/>
            <a:ext cx="8229600" cy="6324600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b="1"/>
              <a:t> Режим</a:t>
            </a:r>
            <a:r>
              <a:rPr lang="ru-RU"/>
              <a:t/>
            </a:r>
            <a:br>
              <a:rPr lang="ru-RU"/>
            </a:br>
            <a:endParaRPr lang="ru-RU"/>
          </a:p>
          <a:p>
            <a:pPr>
              <a:buNone/>
              <a:defRPr/>
            </a:pPr>
            <a:r>
              <a:rPr lang="ru-RU"/>
              <a:t>Больному следует избегать переохлаждений, больших физических и эмоциональных нагрузок. Больной нуждается в оптимальных условиях работы и быта. Он должен быть окружен вниманием и заботой, ему необходимо предоставлять дополнительный отдых во время работы, целесообразен также более продолжительный отпуск.</a:t>
            </a:r>
            <a:endParaRPr/>
          </a:p>
          <a:p>
            <a:pPr>
              <a:buNone/>
              <a:defRPr/>
            </a:pPr>
            <a:r>
              <a:rPr lang="ru-RU" b="1"/>
              <a:t>Диета </a:t>
            </a:r>
            <a:r>
              <a:rPr lang="ru-RU"/>
              <a:t>при ХПН основывается на следующих принципах:</a:t>
            </a:r>
            <a:endParaRPr/>
          </a:p>
          <a:p>
            <a:pPr>
              <a:buNone/>
              <a:defRPr/>
            </a:pPr>
            <a:r>
              <a:rPr lang="ru-RU"/>
              <a:t>ограничение поступления с пищей белка до 60-40-20 г в сутки в зависимости от выраженности почечной недостаточности;</a:t>
            </a:r>
            <a:endParaRPr/>
          </a:p>
          <a:p>
            <a:pPr>
              <a:buNone/>
              <a:defRPr/>
            </a:pPr>
            <a:r>
              <a:rPr lang="ru-RU"/>
              <a:t>обеспечение достаточной калорийности рациона, соответствующей энергетическим потребностям организма, за счет жиров, углеводов, полное обеспечение организма микроэлементами и витаминами;</a:t>
            </a:r>
            <a:endParaRPr/>
          </a:p>
          <a:p>
            <a:pPr>
              <a:buNone/>
              <a:defRPr/>
            </a:pPr>
            <a:r>
              <a:rPr lang="ru-RU"/>
              <a:t>ограничение поступления фосфатов с пищей;</a:t>
            </a:r>
            <a:endParaRPr/>
          </a:p>
          <a:p>
            <a:pPr>
              <a:buNone/>
              <a:defRPr/>
            </a:pPr>
            <a:r>
              <a:rPr lang="ru-RU"/>
              <a:t>контроль за поступлением натрия хлорида, воды и калия.</a:t>
            </a:r>
            <a:endParaRPr/>
          </a:p>
          <a:p>
            <a:pPr>
              <a:buNone/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b="1" i="1"/>
              <a:t>Приблизительный вариант диеты № 7 на 40 г белка в сутки:</a:t>
            </a:r>
            <a:endParaRPr/>
          </a:p>
          <a:p>
            <a:pPr>
              <a:buNone/>
              <a:defRPr/>
            </a:pPr>
            <a:r>
              <a:rPr lang="ru-RU" i="1"/>
              <a:t>Завтрак</a:t>
            </a:r>
            <a:endParaRPr/>
          </a:p>
          <a:p>
            <a:pPr>
              <a:buNone/>
              <a:defRPr/>
            </a:pPr>
            <a:r>
              <a:rPr lang="ru-RU"/>
              <a:t>      Яйцо всмятку</a:t>
            </a:r>
            <a:br>
              <a:rPr lang="ru-RU"/>
            </a:br>
            <a:r>
              <a:rPr lang="ru-RU"/>
              <a:t>Каша рисовая - 60 г</a:t>
            </a:r>
            <a:br>
              <a:rPr lang="ru-RU"/>
            </a:br>
            <a:r>
              <a:rPr lang="ru-RU"/>
              <a:t>Мед - 50 г</a:t>
            </a:r>
            <a:endParaRPr/>
          </a:p>
          <a:p>
            <a:pPr>
              <a:buNone/>
              <a:defRPr/>
            </a:pPr>
            <a:r>
              <a:rPr lang="ru-RU" i="1"/>
              <a:t>Обед</a:t>
            </a:r>
            <a:endParaRPr/>
          </a:p>
          <a:p>
            <a:pPr>
              <a:buNone/>
              <a:defRPr/>
            </a:pPr>
            <a:r>
              <a:rPr lang="ru-RU"/>
              <a:t>      Щи свежие - 300 г</a:t>
            </a:r>
            <a:br>
              <a:rPr lang="ru-RU"/>
            </a:br>
            <a:r>
              <a:rPr lang="ru-RU"/>
              <a:t>Рыба жареная с картофельным пюре - 150 г</a:t>
            </a:r>
            <a:br>
              <a:rPr lang="ru-RU"/>
            </a:br>
            <a:r>
              <a:rPr lang="ru-RU"/>
              <a:t>Яблоки</a:t>
            </a:r>
            <a:endParaRPr/>
          </a:p>
          <a:p>
            <a:pPr>
              <a:buNone/>
              <a:defRPr/>
            </a:pPr>
            <a:r>
              <a:rPr lang="ru-RU" i="1"/>
              <a:t>Ужин</a:t>
            </a:r>
            <a:endParaRPr/>
          </a:p>
          <a:p>
            <a:pPr>
              <a:buNone/>
              <a:defRPr/>
            </a:pPr>
            <a:r>
              <a:rPr lang="ru-RU"/>
              <a:t>      Картофельное пюре - 300 г </a:t>
            </a:r>
            <a:br>
              <a:rPr lang="ru-RU"/>
            </a:br>
            <a:r>
              <a:rPr lang="ru-RU"/>
              <a:t>Салат овощной - 200 г </a:t>
            </a:r>
            <a:br>
              <a:rPr lang="ru-RU"/>
            </a:br>
            <a:r>
              <a:rPr lang="ru-RU"/>
              <a:t>Молоко - 200 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"/>
            <a:ext cx="8229600" cy="5897563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/>
              <a:t>На І стадии проводят лечение основного заболевания. Купирование обострения воспалительного процесса в почках уменьшает выраженность явлений почечной недостаточности.</a:t>
            </a:r>
            <a:endParaRPr/>
          </a:p>
          <a:p>
            <a:pPr>
              <a:buNone/>
              <a:defRPr/>
            </a:pPr>
            <a:r>
              <a:rPr lang="ru-RU"/>
              <a:t>На  ІІ стадии наряду с лечением основного заболевания оценивают быстроту прогрессирования почечной недостаточности и применяют препараты для снижения ее темпов. К ним относят леспенефрил и хофитол - это препараты растительного происхождения, дозу и кратность приема назначает лечащий врач.</a:t>
            </a:r>
            <a:endParaRPr/>
          </a:p>
          <a:p>
            <a:pPr>
              <a:buNone/>
              <a:defRPr/>
            </a:pPr>
            <a:r>
              <a:rPr lang="ru-RU"/>
              <a:t>На  ІІІ стадии выявляют и лечат возможные осложнения, применяют препараты для замедления темпов прогрессирования почечной недостаточности. Проводят коррекцию артериальной гипертензии, анемии, кальций – фосфатных нарушений, лечение инфекционных  и сердечно – сосудистых осложнений.</a:t>
            </a:r>
            <a:endParaRPr/>
          </a:p>
          <a:p>
            <a:pPr>
              <a:buNone/>
              <a:defRPr/>
            </a:pPr>
            <a:r>
              <a:rPr lang="ru-RU"/>
              <a:t>На  ІV  стадии подготавливают пациента к заместительной почечной терапии</a:t>
            </a:r>
            <a:endParaRPr/>
          </a:p>
          <a:p>
            <a:pPr>
              <a:buNone/>
              <a:defRPr/>
            </a:pPr>
            <a:r>
              <a:rPr lang="ru-RU"/>
              <a:t>и на V стадии проводят почечную заместительную терапию.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381001"/>
            <a:ext cx="8382000" cy="2971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b="1"/>
              <a:t>Гемодиализ</a:t>
            </a:r>
            <a:r>
              <a:rPr lang="ru-RU"/>
              <a:t> – это внепеченочный метод очищение крови, во время которого удаляют из организма токсические вещества, нормализуют нарушения водного и электролитного балансов. Это осуществляют путем фильтрацию плазмы крови через полупроницаемую мембрану аппарата «искусственная почка». Лечение поддерживающим гемодиализом проводят не реже 3 раз в неделю, с длительностью одной сессии не мене</a:t>
            </a:r>
          </a:p>
        </p:txBody>
      </p:sp>
      <p:pic>
        <p:nvPicPr>
          <p:cNvPr id="5" name="Picture 2" descr="Гемодиализ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95600" y="3352800"/>
            <a:ext cx="3762375" cy="2819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52400"/>
            <a:ext cx="5638800" cy="64770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/>
              <a:t>Перитонеальный диализ</a:t>
            </a:r>
            <a:r>
              <a:rPr lang="ru-RU"/>
              <a:t>. Брюшную полость человека выстилает брюшина, которая  выполняет роль мембраны, через которую поступают вода и растворенные в ней вещества. В брюшную полость хирургическим путем устанавливают специальный катетер, через который поступает диализирующий раствор в брюшную полость. Происходит обмен между раствором и кровью пациента, в результате чего удаляются вредные вещества и избыток воды. Раствор находится там несколько часов, а затем сливается. Эта процедура не требует специальных установок и может проводиться самостоятельно пациентом дома, во время путешествий.  1 раз в месяц осматривается в диализном центре для контроля. Диализ используют как лечение на период ожидания трансплантации почки.</a:t>
            </a:r>
          </a:p>
        </p:txBody>
      </p:sp>
      <p:pic>
        <p:nvPicPr>
          <p:cNvPr id="5" name="Picture 2" descr="Перитонеальный диализ при хронической почечной недостаточност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19800" y="1447800"/>
            <a:ext cx="2857500" cy="3276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533400"/>
            <a:ext cx="8229600" cy="1905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/>
              <a:t>Все пациенты с V стадией хроническим заболеванием почек рассматриваются как кандидаты для трансплантации почки.</a:t>
            </a:r>
          </a:p>
        </p:txBody>
      </p:sp>
      <p:pic>
        <p:nvPicPr>
          <p:cNvPr id="5" name="Picture 2" descr="Пересадка почк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90800" y="2438400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upport-doctor.narod.ru/os303.g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9600" y="228600"/>
            <a:ext cx="8305800" cy="61491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600"/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Этиология: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/>
              <a:t>Наиболее часто к ХПН приводят следующие причины:</a:t>
            </a:r>
            <a:endParaRPr/>
          </a:p>
          <a:p>
            <a:pPr>
              <a:defRPr/>
            </a:pPr>
            <a:r>
              <a:rPr lang="ru-RU"/>
              <a:t>ХГН;</a:t>
            </a:r>
            <a:endParaRPr/>
          </a:p>
          <a:p>
            <a:pPr>
              <a:defRPr/>
            </a:pPr>
            <a:r>
              <a:rPr lang="ru-RU"/>
              <a:t>хронический пиелонефрит;</a:t>
            </a:r>
            <a:endParaRPr/>
          </a:p>
          <a:p>
            <a:pPr>
              <a:defRPr/>
            </a:pPr>
            <a:r>
              <a:rPr lang="ru-RU"/>
              <a:t>СД;</a:t>
            </a:r>
            <a:endParaRPr/>
          </a:p>
          <a:p>
            <a:pPr>
              <a:defRPr/>
            </a:pPr>
            <a:r>
              <a:rPr lang="ru-RU"/>
              <a:t>урологические заболевания (поликистоз почек, врожденные аномалии, аденома предстательной железы и т.д.);</a:t>
            </a:r>
            <a:endParaRPr/>
          </a:p>
          <a:p>
            <a:pPr>
              <a:defRPr/>
            </a:pPr>
            <a:r>
              <a:rPr lang="ru-RU"/>
              <a:t> артериальная гипертензия;</a:t>
            </a:r>
            <a:endParaRPr/>
          </a:p>
          <a:p>
            <a:pPr>
              <a:defRPr/>
            </a:pPr>
            <a:r>
              <a:rPr lang="ru-RU"/>
              <a:t>системные заболевания соединительной ткани;</a:t>
            </a:r>
            <a:endParaRPr/>
          </a:p>
          <a:p>
            <a:pPr>
              <a:defRPr/>
            </a:pPr>
            <a:r>
              <a:rPr lang="ru-RU"/>
              <a:t>интерстициальные нефриты;</a:t>
            </a:r>
            <a:endParaRPr/>
          </a:p>
          <a:p>
            <a:pPr>
              <a:defRPr/>
            </a:pPr>
            <a:r>
              <a:rPr lang="ru-RU"/>
              <a:t>и др.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univer.com/Medical/Neotlogka/Img/78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95400" y="152400"/>
            <a:ext cx="6629400" cy="65341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причины почечной недостаточност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90599" y="762000"/>
            <a:ext cx="7114693" cy="4876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52400"/>
            <a:ext cx="8229600" cy="5973763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ru-RU" b="1"/>
              <a:t>Распространенность ХПН:</a:t>
            </a:r>
            <a:endParaRPr/>
          </a:p>
          <a:p>
            <a:pPr>
              <a:defRPr/>
            </a:pPr>
            <a:r>
              <a:rPr lang="ru-RU"/>
              <a:t>от 50 до 500 человек (в среднем, 200) на 1 000 000 населения;</a:t>
            </a:r>
            <a:endParaRPr/>
          </a:p>
          <a:p>
            <a:pPr>
              <a:defRPr/>
            </a:pPr>
            <a:r>
              <a:rPr lang="ru-RU"/>
              <a:t>морфологический эквивалент – нефросклероз;</a:t>
            </a:r>
            <a:endParaRPr/>
          </a:p>
          <a:p>
            <a:pPr>
              <a:defRPr/>
            </a:pPr>
            <a:r>
              <a:rPr lang="ru-RU"/>
              <a:t>гиперазотемия возникает лишь при гибели 60-75% функционирующих нефронов.</a:t>
            </a:r>
            <a:endParaRPr/>
          </a:p>
          <a:p>
            <a:pPr>
              <a:buNone/>
              <a:defRPr/>
            </a:pPr>
            <a:r>
              <a:rPr lang="ru-RU" b="1"/>
              <a:t>Две группы факторов, вызывающих прогрессирование ХПН:</a:t>
            </a:r>
            <a:endParaRPr/>
          </a:p>
          <a:p>
            <a:pPr>
              <a:defRPr/>
            </a:pPr>
            <a:r>
              <a:rPr lang="ru-RU"/>
              <a:t>1) нарушения системной и внутрипочечной гемодинамики (системная и внутриклубочковая гипертония, гиперфильтрация);</a:t>
            </a:r>
            <a:endParaRPr/>
          </a:p>
          <a:p>
            <a:pPr>
              <a:defRPr/>
            </a:pPr>
            <a:r>
              <a:rPr lang="ru-RU"/>
              <a:t>2) нарушения обмена (липидного, пуринового, углеводного, фосфорно-кальциевого и др.) + протеинурия.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Патогенез: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/>
              <a:t>Теория Brenner (USA, 1977):</a:t>
            </a:r>
            <a:endParaRPr/>
          </a:p>
          <a:p>
            <a:pPr>
              <a:buNone/>
              <a:defRPr/>
            </a:pPr>
            <a:r>
              <a:rPr lang="ru-RU"/>
              <a:t>     В оставшихся гипертрофированных нефронах повышается фильтрационное давление, что способствует дальнейшему ускоренному прогрессированию склеротических явлений в гипертрофированных клубочках.</a:t>
            </a:r>
            <a:endParaRPr/>
          </a:p>
          <a:p>
            <a:pPr>
              <a:buNone/>
              <a:defRPr/>
            </a:pPr>
            <a:r>
              <a:rPr lang="ru-RU"/>
              <a:t>Патогенез внутриклубочковой гипертензии:</a:t>
            </a:r>
            <a:endParaRPr/>
          </a:p>
          <a:p>
            <a:pPr>
              <a:buNone/>
              <a:defRPr/>
            </a:pPr>
            <a:r>
              <a:rPr lang="ru-RU"/>
              <a:t>     Основная роль принадлежит дисбалансу тонуса афферентных (АА) и эфферентных артериол (ЭА). За счет того, что диаметр последних в 2 раза меньше, создается градиент внутриклубочкового давления, что обеспечивает процесс ультрафильтрации крови с образованием первичной мочи.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mj.ru/data/articles/Image/t10/n15/p646.g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00200" y="228600"/>
            <a:ext cx="6248400" cy="548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Тема6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Arial"/>
        <a:cs typeface="Arial"/>
      </a:majorFont>
      <a:minorFont>
        <a:latin typeface="Cambria"/>
        <a:ea typeface="Arial"/>
        <a:cs typeface="Arial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0</TotalTime>
  <Words>1269</Words>
  <Application>Microsoft Office PowerPoint</Application>
  <DocSecurity>0</DocSecurity>
  <PresentationFormat>Экран (4:3)</PresentationFormat>
  <Paragraphs>162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Book Antiqua</vt:lpstr>
      <vt:lpstr>Cambria</vt:lpstr>
      <vt:lpstr>Wingdings 2</vt:lpstr>
      <vt:lpstr>Тема6</vt:lpstr>
      <vt:lpstr>Тема: Хроническая почечная недостаточность </vt:lpstr>
      <vt:lpstr>Введение:</vt:lpstr>
      <vt:lpstr>Основные функции почек:</vt:lpstr>
      <vt:lpstr>Этиология:</vt:lpstr>
      <vt:lpstr>Презентация PowerPoint</vt:lpstr>
      <vt:lpstr>Презентация PowerPoint</vt:lpstr>
      <vt:lpstr>Презентация PowerPoint</vt:lpstr>
      <vt:lpstr>Патогенез: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Клиника:</vt:lpstr>
      <vt:lpstr>Жалобы: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«Медицинский Университет Астана» Кафедра Внутренних болезней №1</dc:title>
  <dc:subject/>
  <dc:creator>Рустем Азиза и Айат</dc:creator>
  <cp:keywords/>
  <dc:description/>
  <cp:lastModifiedBy>Наталья Епифанова</cp:lastModifiedBy>
  <cp:revision>22</cp:revision>
  <dcterms:created xsi:type="dcterms:W3CDTF">2012-12-22T13:34:22Z</dcterms:created>
  <dcterms:modified xsi:type="dcterms:W3CDTF">2021-08-19T14:10:11Z</dcterms:modified>
  <cp:category/>
  <dc:identifier/>
  <cp:contentStatus/>
  <dc:language/>
  <cp:version/>
</cp:coreProperties>
</file>